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8" r:id="rId3"/>
    <p:sldId id="259" r:id="rId4"/>
    <p:sldId id="260" r:id="rId5"/>
    <p:sldId id="262" r:id="rId6"/>
    <p:sldId id="263" r:id="rId7"/>
    <p:sldId id="264" r:id="rId8"/>
    <p:sldId id="267" r:id="rId9"/>
    <p:sldId id="265" r:id="rId10"/>
    <p:sldId id="271" r:id="rId11"/>
    <p:sldId id="272" r:id="rId12"/>
    <p:sldId id="280" r:id="rId13"/>
    <p:sldId id="270" r:id="rId14"/>
    <p:sldId id="268" r:id="rId15"/>
    <p:sldId id="269" r:id="rId16"/>
    <p:sldId id="273" r:id="rId17"/>
    <p:sldId id="274" r:id="rId18"/>
    <p:sldId id="276" r:id="rId19"/>
    <p:sldId id="275" r:id="rId20"/>
    <p:sldId id="277" r:id="rId21"/>
    <p:sldId id="278" r:id="rId22"/>
    <p:sldId id="279" r:id="rId23"/>
    <p:sldId id="282" r:id="rId24"/>
    <p:sldId id="281"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719"/>
  </p:normalViewPr>
  <p:slideViewPr>
    <p:cSldViewPr snapToGrid="0">
      <p:cViewPr varScale="1">
        <p:scale>
          <a:sx n="105" d="100"/>
          <a:sy n="105" d="100"/>
        </p:scale>
        <p:origin x="10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140727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348150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527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44236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322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16246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138435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148488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41594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E600013-006E-E942-904D-049C1CF9389E}" type="datetimeFigureOut">
              <a:rPr lang="fr-FR" smtClean="0"/>
              <a:t>20/04/2023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233039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E600013-006E-E942-904D-049C1CF9389E}" type="datetimeFigureOut">
              <a:rPr lang="fr-FR" smtClean="0"/>
              <a:t>20/04/2023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26150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E600013-006E-E942-904D-049C1CF9389E}" type="datetimeFigureOut">
              <a:rPr lang="fr-FR" smtClean="0"/>
              <a:t>20/04/2023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335300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E600013-006E-E942-904D-049C1CF9389E}" type="datetimeFigureOut">
              <a:rPr lang="fr-FR" smtClean="0"/>
              <a:t>20/04/2023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105384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00013-006E-E942-904D-049C1CF9389E}" type="datetimeFigureOut">
              <a:rPr lang="fr-FR" smtClean="0"/>
              <a:t>20/04/2023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73527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600013-006E-E942-904D-049C1CF9389E}" type="datetimeFigureOut">
              <a:rPr lang="fr-FR" smtClean="0"/>
              <a:t>20/04/2023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3809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600013-006E-E942-904D-049C1CF9389E}" type="datetimeFigureOut">
              <a:rPr lang="fr-FR" smtClean="0"/>
              <a:t>20/04/2023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DABD0A-BCDD-0143-B957-CF5586F1BE8E}" type="slidenum">
              <a:rPr lang="fr-FR" smtClean="0"/>
              <a:t>‹N°›</a:t>
            </a:fld>
            <a:endParaRPr lang="fr-FR"/>
          </a:p>
        </p:txBody>
      </p:sp>
    </p:spTree>
    <p:extLst>
      <p:ext uri="{BB962C8B-B14F-4D97-AF65-F5344CB8AC3E}">
        <p14:creationId xmlns:p14="http://schemas.microsoft.com/office/powerpoint/2010/main" val="111430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600013-006E-E942-904D-049C1CF9389E}" type="datetimeFigureOut">
              <a:rPr lang="fr-FR" smtClean="0"/>
              <a:t>20/04/2023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DABD0A-BCDD-0143-B957-CF5586F1BE8E}" type="slidenum">
              <a:rPr lang="fr-FR" smtClean="0"/>
              <a:t>‹N°›</a:t>
            </a:fld>
            <a:endParaRPr lang="fr-FR"/>
          </a:p>
        </p:txBody>
      </p:sp>
    </p:spTree>
    <p:extLst>
      <p:ext uri="{BB962C8B-B14F-4D97-AF65-F5344CB8AC3E}">
        <p14:creationId xmlns:p14="http://schemas.microsoft.com/office/powerpoint/2010/main" val="80135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2C68A-C437-AA8D-C014-A21D0711900D}"/>
              </a:ext>
            </a:extLst>
          </p:cNvPr>
          <p:cNvSpPr>
            <a:spLocks noGrp="1"/>
          </p:cNvSpPr>
          <p:nvPr>
            <p:ph type="ctrTitle"/>
          </p:nvPr>
        </p:nvSpPr>
        <p:spPr/>
        <p:txBody>
          <a:bodyPr/>
          <a:lstStyle/>
          <a:p>
            <a:r>
              <a:rPr lang="fr-FR" dirty="0"/>
              <a:t>JAVA</a:t>
            </a:r>
          </a:p>
        </p:txBody>
      </p:sp>
      <p:sp>
        <p:nvSpPr>
          <p:cNvPr id="3" name="Sous-titre 2">
            <a:extLst>
              <a:ext uri="{FF2B5EF4-FFF2-40B4-BE49-F238E27FC236}">
                <a16:creationId xmlns:a16="http://schemas.microsoft.com/office/drawing/2014/main" id="{9BE5CFBB-DF4D-AE7B-E294-4E4ABC30B1D9}"/>
              </a:ext>
            </a:extLst>
          </p:cNvPr>
          <p:cNvSpPr>
            <a:spLocks noGrp="1"/>
          </p:cNvSpPr>
          <p:nvPr>
            <p:ph type="subTitle" idx="1"/>
          </p:nvPr>
        </p:nvSpPr>
        <p:spPr/>
        <p:txBody>
          <a:bodyPr anchor="b"/>
          <a:lstStyle/>
          <a:p>
            <a:r>
              <a:rPr lang="fr-FR" dirty="0"/>
              <a:t>Geneste Théo</a:t>
            </a:r>
          </a:p>
        </p:txBody>
      </p:sp>
    </p:spTree>
    <p:extLst>
      <p:ext uri="{BB962C8B-B14F-4D97-AF65-F5344CB8AC3E}">
        <p14:creationId xmlns:p14="http://schemas.microsoft.com/office/powerpoint/2010/main" val="261334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7B28DF4-5EEC-E213-3201-D3B9FF236E16}"/>
              </a:ext>
            </a:extLst>
          </p:cNvPr>
          <p:cNvSpPr>
            <a:spLocks noGrp="1"/>
          </p:cNvSpPr>
          <p:nvPr>
            <p:ph type="ctrTitle"/>
          </p:nvPr>
        </p:nvSpPr>
        <p:spPr>
          <a:xfrm>
            <a:off x="986161" y="5427472"/>
            <a:ext cx="8288032" cy="1096316"/>
          </a:xfrm>
        </p:spPr>
        <p:txBody>
          <a:bodyPr>
            <a:normAutofit/>
          </a:bodyPr>
          <a:lstStyle/>
          <a:p>
            <a:pPr algn="ctr"/>
            <a:r>
              <a:rPr lang="fr-FR" sz="4800" dirty="0"/>
              <a:t>Type primitifs</a:t>
            </a:r>
          </a:p>
        </p:txBody>
      </p:sp>
      <p:pic>
        <p:nvPicPr>
          <p:cNvPr id="5" name="Espace réservé du contenu 4" descr="Une image contenant table&#10;&#10;Description générée automatiquement">
            <a:extLst>
              <a:ext uri="{FF2B5EF4-FFF2-40B4-BE49-F238E27FC236}">
                <a16:creationId xmlns:a16="http://schemas.microsoft.com/office/drawing/2014/main" id="{56156B6A-11F7-1588-A507-D3A0B23D7D24}"/>
              </a:ext>
            </a:extLst>
          </p:cNvPr>
          <p:cNvPicPr>
            <a:picLocks noGrp="1" noChangeAspect="1"/>
          </p:cNvPicPr>
          <p:nvPr>
            <p:ph idx="4294967295"/>
          </p:nvPr>
        </p:nvPicPr>
        <p:blipFill>
          <a:blip r:embed="rId2"/>
          <a:stretch>
            <a:fillRect/>
          </a:stretch>
        </p:blipFill>
        <p:spPr>
          <a:xfrm>
            <a:off x="1928514" y="334212"/>
            <a:ext cx="7345679" cy="4829784"/>
          </a:xfrm>
          <a:prstGeom prst="rect">
            <a:avLst/>
          </a:prstGeom>
        </p:spPr>
      </p:pic>
    </p:spTree>
    <p:extLst>
      <p:ext uri="{BB962C8B-B14F-4D97-AF65-F5344CB8AC3E}">
        <p14:creationId xmlns:p14="http://schemas.microsoft.com/office/powerpoint/2010/main" val="131813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B4FBC-F60D-B122-0B9E-CE517F086AB6}"/>
              </a:ext>
            </a:extLst>
          </p:cNvPr>
          <p:cNvSpPr>
            <a:spLocks noGrp="1"/>
          </p:cNvSpPr>
          <p:nvPr>
            <p:ph type="title"/>
          </p:nvPr>
        </p:nvSpPr>
        <p:spPr/>
        <p:txBody>
          <a:bodyPr/>
          <a:lstStyle/>
          <a:p>
            <a:pPr algn="ctr"/>
            <a:r>
              <a:rPr lang="fr-FR" dirty="0"/>
              <a:t>MAVEN</a:t>
            </a:r>
          </a:p>
        </p:txBody>
      </p:sp>
      <p:sp>
        <p:nvSpPr>
          <p:cNvPr id="3" name="Espace réservé du contenu 2">
            <a:extLst>
              <a:ext uri="{FF2B5EF4-FFF2-40B4-BE49-F238E27FC236}">
                <a16:creationId xmlns:a16="http://schemas.microsoft.com/office/drawing/2014/main" id="{D0717FE7-8CB1-BE13-5E23-4F8524A82710}"/>
              </a:ext>
            </a:extLst>
          </p:cNvPr>
          <p:cNvSpPr>
            <a:spLocks noGrp="1"/>
          </p:cNvSpPr>
          <p:nvPr>
            <p:ph idx="1"/>
          </p:nvPr>
        </p:nvSpPr>
        <p:spPr/>
        <p:txBody>
          <a:bodyPr/>
          <a:lstStyle/>
          <a:p>
            <a:pPr algn="just"/>
            <a:r>
              <a:rPr lang="fr-FR" b="0" i="0" dirty="0">
                <a:solidFill>
                  <a:srgbClr val="000000"/>
                </a:solidFill>
                <a:effectLst/>
                <a:latin typeface="Segoe UI" panose="020B0502040204020203" pitchFamily="34" charset="0"/>
              </a:rPr>
              <a:t>Il permet notamment :</a:t>
            </a:r>
          </a:p>
          <a:p>
            <a:pPr algn="just">
              <a:buFont typeface="Arial" panose="020B0604020202020204" pitchFamily="34" charset="0"/>
              <a:buChar char="•"/>
            </a:pPr>
            <a:r>
              <a:rPr lang="fr-FR" b="0" i="0" dirty="0">
                <a:solidFill>
                  <a:srgbClr val="000000"/>
                </a:solidFill>
                <a:effectLst/>
                <a:latin typeface="Segoe UI" panose="020B0502040204020203" pitchFamily="34" charset="0"/>
              </a:rPr>
              <a:t>d'automatiser certaines tâches : compilation, tests unitaires et déploiement des applications qui composent le projet</a:t>
            </a:r>
          </a:p>
          <a:p>
            <a:pPr algn="just">
              <a:buFont typeface="Arial" panose="020B0604020202020204" pitchFamily="34" charset="0"/>
              <a:buChar char="•"/>
            </a:pPr>
            <a:r>
              <a:rPr lang="fr-FR" b="0" i="0" dirty="0">
                <a:solidFill>
                  <a:srgbClr val="000000"/>
                </a:solidFill>
                <a:effectLst/>
                <a:latin typeface="Segoe UI" panose="020B0502040204020203" pitchFamily="34" charset="0"/>
              </a:rPr>
              <a:t>de gérer des dépendances vis-à-vis des bibliothèques nécessaires au projet</a:t>
            </a:r>
          </a:p>
          <a:p>
            <a:pPr algn="just">
              <a:buFont typeface="Arial" panose="020B0604020202020204" pitchFamily="34" charset="0"/>
              <a:buChar char="•"/>
            </a:pPr>
            <a:r>
              <a:rPr lang="fr-FR" b="0" i="0" dirty="0">
                <a:solidFill>
                  <a:srgbClr val="000000"/>
                </a:solidFill>
                <a:effectLst/>
                <a:latin typeface="Segoe UI" panose="020B0502040204020203" pitchFamily="34" charset="0"/>
              </a:rPr>
              <a:t>de générer des documentations concernant le projet</a:t>
            </a:r>
          </a:p>
          <a:p>
            <a:pPr algn="just"/>
            <a:endParaRPr lang="fr-FR" dirty="0"/>
          </a:p>
        </p:txBody>
      </p:sp>
    </p:spTree>
    <p:extLst>
      <p:ext uri="{BB962C8B-B14F-4D97-AF65-F5344CB8AC3E}">
        <p14:creationId xmlns:p14="http://schemas.microsoft.com/office/powerpoint/2010/main" val="303017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7EDF8-2300-FA21-E1FD-7618EAAD7536}"/>
              </a:ext>
            </a:extLst>
          </p:cNvPr>
          <p:cNvSpPr>
            <a:spLocks noGrp="1"/>
          </p:cNvSpPr>
          <p:nvPr>
            <p:ph type="title"/>
          </p:nvPr>
        </p:nvSpPr>
        <p:spPr/>
        <p:txBody>
          <a:bodyPr/>
          <a:lstStyle/>
          <a:p>
            <a:pPr algn="ctr"/>
            <a:r>
              <a:rPr lang="fr-FR" dirty="0"/>
              <a:t>Bonnes pratiques ( convention) syntaxiques</a:t>
            </a:r>
          </a:p>
        </p:txBody>
      </p:sp>
      <p:pic>
        <p:nvPicPr>
          <p:cNvPr id="5" name="Espace réservé du contenu 4" descr="Une image contenant texte&#10;&#10;Description générée automatiquement">
            <a:extLst>
              <a:ext uri="{FF2B5EF4-FFF2-40B4-BE49-F238E27FC236}">
                <a16:creationId xmlns:a16="http://schemas.microsoft.com/office/drawing/2014/main" id="{3DAF2825-508C-FD83-054F-3AC35C986593}"/>
              </a:ext>
            </a:extLst>
          </p:cNvPr>
          <p:cNvPicPr>
            <a:picLocks noGrp="1" noChangeAspect="1"/>
          </p:cNvPicPr>
          <p:nvPr>
            <p:ph idx="1"/>
          </p:nvPr>
        </p:nvPicPr>
        <p:blipFill>
          <a:blip r:embed="rId2"/>
          <a:stretch>
            <a:fillRect/>
          </a:stretch>
        </p:blipFill>
        <p:spPr>
          <a:xfrm>
            <a:off x="1118255" y="1719802"/>
            <a:ext cx="7714826" cy="4675977"/>
          </a:xfrm>
        </p:spPr>
      </p:pic>
    </p:spTree>
    <p:extLst>
      <p:ext uri="{BB962C8B-B14F-4D97-AF65-F5344CB8AC3E}">
        <p14:creationId xmlns:p14="http://schemas.microsoft.com/office/powerpoint/2010/main" val="20194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F284A-C8D5-FC52-44D0-7D15DA86EEB6}"/>
              </a:ext>
            </a:extLst>
          </p:cNvPr>
          <p:cNvSpPr>
            <a:spLocks noGrp="1"/>
          </p:cNvSpPr>
          <p:nvPr>
            <p:ph type="title"/>
          </p:nvPr>
        </p:nvSpPr>
        <p:spPr/>
        <p:txBody>
          <a:bodyPr/>
          <a:lstStyle/>
          <a:p>
            <a:pPr algn="ctr"/>
            <a:r>
              <a:rPr lang="fr-FR" dirty="0"/>
              <a:t>Exercice 1</a:t>
            </a:r>
          </a:p>
        </p:txBody>
      </p:sp>
      <p:sp>
        <p:nvSpPr>
          <p:cNvPr id="3" name="Espace réservé du contenu 2">
            <a:extLst>
              <a:ext uri="{FF2B5EF4-FFF2-40B4-BE49-F238E27FC236}">
                <a16:creationId xmlns:a16="http://schemas.microsoft.com/office/drawing/2014/main" id="{B892C521-1F67-AD5A-00F3-69322AE47E4F}"/>
              </a:ext>
            </a:extLst>
          </p:cNvPr>
          <p:cNvSpPr>
            <a:spLocks noGrp="1"/>
          </p:cNvSpPr>
          <p:nvPr>
            <p:ph idx="1"/>
          </p:nvPr>
        </p:nvSpPr>
        <p:spPr/>
        <p:txBody>
          <a:bodyPr/>
          <a:lstStyle/>
          <a:p>
            <a:r>
              <a:rPr lang="fr-FR" dirty="0"/>
              <a:t>Mise en place d’un projet Maven</a:t>
            </a:r>
          </a:p>
          <a:p>
            <a:r>
              <a:rPr lang="fr-FR" dirty="0"/>
              <a:t>Création d’une classe </a:t>
            </a:r>
            <a:r>
              <a:rPr lang="fr-FR" dirty="0" err="1"/>
              <a:t>Pokemon</a:t>
            </a:r>
            <a:r>
              <a:rPr lang="fr-FR" dirty="0"/>
              <a:t> (</a:t>
            </a:r>
            <a:r>
              <a:rPr lang="fr-FR" dirty="0" err="1"/>
              <a:t>PascalCase</a:t>
            </a:r>
            <a:r>
              <a:rPr lang="fr-FR" dirty="0"/>
              <a:t>)</a:t>
            </a:r>
          </a:p>
          <a:p>
            <a:r>
              <a:rPr lang="fr-FR" dirty="0"/>
              <a:t>Avec pour attribut : </a:t>
            </a:r>
          </a:p>
          <a:p>
            <a:pPr lvl="1"/>
            <a:r>
              <a:rPr lang="fr-FR" dirty="0"/>
              <a:t>Nom en texte</a:t>
            </a:r>
          </a:p>
          <a:p>
            <a:pPr lvl="1"/>
            <a:r>
              <a:rPr lang="fr-FR" dirty="0"/>
              <a:t>PV en nombre entier</a:t>
            </a:r>
          </a:p>
          <a:p>
            <a:pPr lvl="1"/>
            <a:r>
              <a:rPr lang="fr-FR" dirty="0"/>
              <a:t>Attaque en nombre entier</a:t>
            </a:r>
          </a:p>
          <a:p>
            <a:pPr lvl="1"/>
            <a:r>
              <a:rPr lang="fr-FR" dirty="0"/>
              <a:t>Niveau en nombre entier </a:t>
            </a:r>
          </a:p>
          <a:p>
            <a:r>
              <a:rPr lang="fr-FR" dirty="0"/>
              <a:t>Puis comme comportements (fonction en </a:t>
            </a:r>
            <a:r>
              <a:rPr lang="fr-FR" dirty="0" err="1"/>
              <a:t>camelCase</a:t>
            </a:r>
            <a:r>
              <a:rPr lang="fr-FR" dirty="0"/>
              <a:t>) : </a:t>
            </a:r>
          </a:p>
          <a:p>
            <a:pPr lvl="1"/>
            <a:r>
              <a:rPr lang="fr-FR" dirty="0"/>
              <a:t>Attaquer un autre </a:t>
            </a:r>
            <a:r>
              <a:rPr lang="fr-FR" dirty="0" err="1"/>
              <a:t>pokemon</a:t>
            </a:r>
            <a:r>
              <a:rPr lang="fr-FR" dirty="0"/>
              <a:t> avec des dégâts aléatoires</a:t>
            </a:r>
          </a:p>
        </p:txBody>
      </p:sp>
    </p:spTree>
    <p:extLst>
      <p:ext uri="{BB962C8B-B14F-4D97-AF65-F5344CB8AC3E}">
        <p14:creationId xmlns:p14="http://schemas.microsoft.com/office/powerpoint/2010/main" val="102436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E9000A04-66BA-1487-47E1-ACDEA112172F}"/>
              </a:ext>
            </a:extLst>
          </p:cNvPr>
          <p:cNvPicPr>
            <a:picLocks noGrp="1" noChangeAspect="1"/>
          </p:cNvPicPr>
          <p:nvPr>
            <p:ph idx="1"/>
          </p:nvPr>
        </p:nvPicPr>
        <p:blipFill>
          <a:blip r:embed="rId2"/>
          <a:stretch>
            <a:fillRect/>
          </a:stretch>
        </p:blipFill>
        <p:spPr>
          <a:xfrm>
            <a:off x="1126309" y="1289817"/>
            <a:ext cx="9941259" cy="4274740"/>
          </a:xfrm>
          <a:prstGeom prst="rect">
            <a:avLst/>
          </a:prstGeom>
        </p:spPr>
      </p:pic>
    </p:spTree>
    <p:extLst>
      <p:ext uri="{BB962C8B-B14F-4D97-AF65-F5344CB8AC3E}">
        <p14:creationId xmlns:p14="http://schemas.microsoft.com/office/powerpoint/2010/main" val="340582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63D5351-F7D7-1B5E-2D32-BE5912FE94BC}"/>
              </a:ext>
            </a:extLst>
          </p:cNvPr>
          <p:cNvSpPr>
            <a:spLocks noGrp="1"/>
          </p:cNvSpPr>
          <p:nvPr>
            <p:ph type="title"/>
          </p:nvPr>
        </p:nvSpPr>
        <p:spPr>
          <a:xfrm>
            <a:off x="677334" y="609600"/>
            <a:ext cx="8596668" cy="1320800"/>
          </a:xfrm>
        </p:spPr>
        <p:txBody>
          <a:bodyPr anchor="t">
            <a:normAutofit/>
          </a:bodyPr>
          <a:lstStyle/>
          <a:p>
            <a:pPr algn="ctr"/>
            <a:r>
              <a:rPr lang="fr-FR" dirty="0"/>
              <a:t>Encapsulation</a:t>
            </a:r>
          </a:p>
        </p:txBody>
      </p:sp>
      <p:sp>
        <p:nvSpPr>
          <p:cNvPr id="12" name="Content Placeholder 9">
            <a:extLst>
              <a:ext uri="{FF2B5EF4-FFF2-40B4-BE49-F238E27FC236}">
                <a16:creationId xmlns:a16="http://schemas.microsoft.com/office/drawing/2014/main" id="{4EC7B2F9-C9DA-7657-F9C6-DA40D74863D2}"/>
              </a:ext>
            </a:extLst>
          </p:cNvPr>
          <p:cNvSpPr>
            <a:spLocks noGrp="1"/>
          </p:cNvSpPr>
          <p:nvPr>
            <p:ph idx="1"/>
          </p:nvPr>
        </p:nvSpPr>
        <p:spPr>
          <a:xfrm>
            <a:off x="6336287" y="2160589"/>
            <a:ext cx="2934714" cy="3880773"/>
          </a:xfrm>
        </p:spPr>
        <p:txBody>
          <a:bodyPr>
            <a:normAutofit fontScale="85000" lnSpcReduction="20000"/>
          </a:bodyPr>
          <a:lstStyle/>
          <a:p>
            <a:pPr>
              <a:lnSpc>
                <a:spcPct val="120000"/>
              </a:lnSpc>
            </a:pPr>
            <a:r>
              <a:rPr lang="fr-FR" dirty="0"/>
              <a:t>Il existe un principe fondamental en Programmation Orientée Objet : le </a:t>
            </a:r>
            <a:r>
              <a:rPr lang="fr-FR" b="1" dirty="0"/>
              <a:t>principe d'encapsulation</a:t>
            </a:r>
            <a:r>
              <a:rPr lang="fr-FR" dirty="0"/>
              <a:t>. Ce principe stipule que la représentation de l'état interne d'une classe d'objets n'est connue et accessible que de cette classe, et qu'en particulier aucune autre classe ne peut modifier directement l'état interne d'un objet. Cela se traduit de la manière (simplifiée) suivante.</a:t>
            </a:r>
            <a:endParaRPr lang="en-US" dirty="0"/>
          </a:p>
        </p:txBody>
      </p:sp>
      <p:pic>
        <p:nvPicPr>
          <p:cNvPr id="5" name="Espace réservé du contenu 4" descr="Une image contenant texte&#10;&#10;Description générée automatiquement">
            <a:extLst>
              <a:ext uri="{FF2B5EF4-FFF2-40B4-BE49-F238E27FC236}">
                <a16:creationId xmlns:a16="http://schemas.microsoft.com/office/drawing/2014/main" id="{17B08CAE-3154-F070-4519-325809F3B7C5}"/>
              </a:ext>
            </a:extLst>
          </p:cNvPr>
          <p:cNvPicPr>
            <a:picLocks noChangeAspect="1"/>
          </p:cNvPicPr>
          <p:nvPr/>
        </p:nvPicPr>
        <p:blipFill rotWithShape="1">
          <a:blip r:embed="rId2"/>
          <a:srcRect r="8152" b="1"/>
          <a:stretch/>
        </p:blipFill>
        <p:spPr>
          <a:xfrm>
            <a:off x="677334" y="2159331"/>
            <a:ext cx="5423429" cy="3882362"/>
          </a:xfrm>
          <a:prstGeom prst="rect">
            <a:avLst/>
          </a:prstGeom>
        </p:spPr>
      </p:pic>
    </p:spTree>
    <p:extLst>
      <p:ext uri="{BB962C8B-B14F-4D97-AF65-F5344CB8AC3E}">
        <p14:creationId xmlns:p14="http://schemas.microsoft.com/office/powerpoint/2010/main" val="274670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5120B84-1E37-68C8-7FB0-9551FD8C3B30}"/>
              </a:ext>
            </a:extLst>
          </p:cNvPr>
          <p:cNvSpPr>
            <a:spLocks noGrp="1"/>
          </p:cNvSpPr>
          <p:nvPr>
            <p:ph type="ctrTitle"/>
          </p:nvPr>
        </p:nvSpPr>
        <p:spPr>
          <a:xfrm>
            <a:off x="985968" y="5173472"/>
            <a:ext cx="8288032" cy="1096316"/>
          </a:xfrm>
        </p:spPr>
        <p:txBody>
          <a:bodyPr>
            <a:normAutofit fontScale="90000"/>
          </a:bodyPr>
          <a:lstStyle/>
          <a:p>
            <a:pPr algn="ctr"/>
            <a:r>
              <a:rPr lang="fr-FR" sz="4800" b="1" dirty="0"/>
              <a:t>Accesseurs ( </a:t>
            </a:r>
            <a:r>
              <a:rPr lang="en-US" sz="4800" b="1" dirty="0"/>
              <a:t>getter</a:t>
            </a:r>
            <a:r>
              <a:rPr lang="fr-FR" sz="4800" b="1" dirty="0"/>
              <a:t> ), </a:t>
            </a:r>
            <a:br>
              <a:rPr lang="fr-FR" sz="4800" b="1" dirty="0"/>
            </a:br>
            <a:r>
              <a:rPr lang="fr-FR" sz="4800" b="1" dirty="0"/>
              <a:t>mutateurs ( </a:t>
            </a:r>
            <a:r>
              <a:rPr lang="en-US" sz="4800" b="1" dirty="0"/>
              <a:t>setter</a:t>
            </a:r>
            <a:r>
              <a:rPr lang="fr-FR" sz="4800" b="1" dirty="0"/>
              <a:t> )</a:t>
            </a:r>
          </a:p>
        </p:txBody>
      </p:sp>
      <p:pic>
        <p:nvPicPr>
          <p:cNvPr id="5" name="Espace réservé du contenu 4" descr="Une image contenant texte&#10;&#10;Description générée automatiquement">
            <a:extLst>
              <a:ext uri="{FF2B5EF4-FFF2-40B4-BE49-F238E27FC236}">
                <a16:creationId xmlns:a16="http://schemas.microsoft.com/office/drawing/2014/main" id="{7495EB4D-22DC-74A0-CB0A-BC9A31779B36}"/>
              </a:ext>
            </a:extLst>
          </p:cNvPr>
          <p:cNvPicPr>
            <a:picLocks noGrp="1" noChangeAspect="1"/>
          </p:cNvPicPr>
          <p:nvPr>
            <p:ph idx="4294967295"/>
          </p:nvPr>
        </p:nvPicPr>
        <p:blipFill>
          <a:blip r:embed="rId2"/>
          <a:stretch>
            <a:fillRect/>
          </a:stretch>
        </p:blipFill>
        <p:spPr>
          <a:xfrm>
            <a:off x="985968" y="812302"/>
            <a:ext cx="8897406" cy="3647938"/>
          </a:xfrm>
          <a:prstGeom prst="rect">
            <a:avLst/>
          </a:prstGeom>
        </p:spPr>
      </p:pic>
    </p:spTree>
    <p:extLst>
      <p:ext uri="{BB962C8B-B14F-4D97-AF65-F5344CB8AC3E}">
        <p14:creationId xmlns:p14="http://schemas.microsoft.com/office/powerpoint/2010/main" val="100265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A3E6F-53A7-FE56-82CF-E70E5824A032}"/>
              </a:ext>
            </a:extLst>
          </p:cNvPr>
          <p:cNvSpPr>
            <a:spLocks noGrp="1"/>
          </p:cNvSpPr>
          <p:nvPr>
            <p:ph type="title"/>
          </p:nvPr>
        </p:nvSpPr>
        <p:spPr/>
        <p:txBody>
          <a:bodyPr/>
          <a:lstStyle/>
          <a:p>
            <a:pPr algn="ctr"/>
            <a:r>
              <a:rPr lang="fr-FR" dirty="0"/>
              <a:t>Construction</a:t>
            </a:r>
          </a:p>
        </p:txBody>
      </p:sp>
      <p:pic>
        <p:nvPicPr>
          <p:cNvPr id="6" name="Espace réservé du contenu 4">
            <a:extLst>
              <a:ext uri="{FF2B5EF4-FFF2-40B4-BE49-F238E27FC236}">
                <a16:creationId xmlns:a16="http://schemas.microsoft.com/office/drawing/2014/main" id="{A4ACA4C8-0622-100A-469D-69EAD4CEC71E}"/>
              </a:ext>
            </a:extLst>
          </p:cNvPr>
          <p:cNvPicPr>
            <a:picLocks noChangeAspect="1"/>
          </p:cNvPicPr>
          <p:nvPr/>
        </p:nvPicPr>
        <p:blipFill>
          <a:blip r:embed="rId2"/>
          <a:stretch>
            <a:fillRect/>
          </a:stretch>
        </p:blipFill>
        <p:spPr>
          <a:xfrm>
            <a:off x="677334" y="1427225"/>
            <a:ext cx="8596668" cy="733364"/>
          </a:xfrm>
          <a:prstGeom prst="rect">
            <a:avLst/>
          </a:prstGeom>
        </p:spPr>
      </p:pic>
      <p:sp>
        <p:nvSpPr>
          <p:cNvPr id="8" name="Espace réservé du contenu 7">
            <a:extLst>
              <a:ext uri="{FF2B5EF4-FFF2-40B4-BE49-F238E27FC236}">
                <a16:creationId xmlns:a16="http://schemas.microsoft.com/office/drawing/2014/main" id="{BC75D5D8-914C-06C8-6064-8C99980E8798}"/>
              </a:ext>
            </a:extLst>
          </p:cNvPr>
          <p:cNvSpPr>
            <a:spLocks noGrp="1"/>
          </p:cNvSpPr>
          <p:nvPr>
            <p:ph idx="1"/>
          </p:nvPr>
        </p:nvSpPr>
        <p:spPr>
          <a:xfrm>
            <a:off x="677334" y="2337828"/>
            <a:ext cx="8596668" cy="1268411"/>
          </a:xfrm>
        </p:spPr>
        <p:txBody>
          <a:bodyPr>
            <a:normAutofit fontScale="70000" lnSpcReduction="20000"/>
          </a:bodyPr>
          <a:lstStyle/>
          <a:p>
            <a:pPr>
              <a:lnSpc>
                <a:spcPct val="120000"/>
              </a:lnSpc>
            </a:pPr>
            <a:r>
              <a:rPr lang="fr-FR" dirty="0"/>
              <a:t>Entre les lignes 1 et 2, notre pangolin est dans un état incohérent car son nombre d'écailles est nul. Pour éviter ce problème, il faut rendre </a:t>
            </a:r>
            <a:r>
              <a:rPr lang="fr-FR" i="1" dirty="0"/>
              <a:t>atomique</a:t>
            </a:r>
            <a:r>
              <a:rPr lang="fr-FR" dirty="0"/>
              <a:t> la création d'un objet (la réservation de la zone mémoire) et l'initialisation de ses attributs. C'est exactement le rôle des </a:t>
            </a:r>
            <a:r>
              <a:rPr lang="fr-FR" i="1" dirty="0"/>
              <a:t>constructeurs</a:t>
            </a:r>
            <a:r>
              <a:rPr lang="fr-FR" dirty="0"/>
              <a:t>.</a:t>
            </a:r>
          </a:p>
          <a:p>
            <a:pPr>
              <a:lnSpc>
                <a:spcPct val="120000"/>
              </a:lnSpc>
            </a:pPr>
            <a:r>
              <a:rPr lang="fr-FR" dirty="0"/>
              <a:t>Un constructeur est une « méthode » spécifique d'une classe, portant le nom de cette classe, </a:t>
            </a:r>
            <a:r>
              <a:rPr lang="fr-FR" i="1" dirty="0"/>
              <a:t>sans type de retour</a:t>
            </a:r>
            <a:r>
              <a:rPr lang="fr-FR" dirty="0"/>
              <a:t>, et qui exécute du code au moment de la création de l'objet. Voici un exemple.</a:t>
            </a:r>
          </a:p>
          <a:p>
            <a:pPr>
              <a:lnSpc>
                <a:spcPct val="120000"/>
              </a:lnSpc>
            </a:pPr>
            <a:endParaRPr lang="fr-FR" dirty="0"/>
          </a:p>
        </p:txBody>
      </p:sp>
      <p:pic>
        <p:nvPicPr>
          <p:cNvPr id="10" name="Image 9" descr="Une image contenant texte&#10;&#10;Description générée automatiquement">
            <a:extLst>
              <a:ext uri="{FF2B5EF4-FFF2-40B4-BE49-F238E27FC236}">
                <a16:creationId xmlns:a16="http://schemas.microsoft.com/office/drawing/2014/main" id="{D33CA80C-BC8C-FADB-D029-2B62BE7B7C74}"/>
              </a:ext>
            </a:extLst>
          </p:cNvPr>
          <p:cNvPicPr>
            <a:picLocks noChangeAspect="1"/>
          </p:cNvPicPr>
          <p:nvPr/>
        </p:nvPicPr>
        <p:blipFill>
          <a:blip r:embed="rId3"/>
          <a:stretch>
            <a:fillRect/>
          </a:stretch>
        </p:blipFill>
        <p:spPr>
          <a:xfrm>
            <a:off x="677334" y="3783479"/>
            <a:ext cx="8596668" cy="2464921"/>
          </a:xfrm>
          <a:prstGeom prst="rect">
            <a:avLst/>
          </a:prstGeom>
        </p:spPr>
      </p:pic>
    </p:spTree>
    <p:extLst>
      <p:ext uri="{BB962C8B-B14F-4D97-AF65-F5344CB8AC3E}">
        <p14:creationId xmlns:p14="http://schemas.microsoft.com/office/powerpoint/2010/main" val="24217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9E137E0-647D-BE22-E12D-D2E7A16769AC}"/>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dirty="0">
                <a:solidFill>
                  <a:schemeClr val="accent1"/>
                </a:solidFill>
                <a:latin typeface="+mj-lt"/>
                <a:ea typeface="+mj-ea"/>
                <a:cs typeface="+mj-cs"/>
              </a:rPr>
              <a:t>Nouvelle instantiation </a:t>
            </a:r>
          </a:p>
        </p:txBody>
      </p:sp>
      <p:pic>
        <p:nvPicPr>
          <p:cNvPr id="5" name="Espace réservé du contenu 4" descr="Une image contenant texte&#10;&#10;Description générée automatiquement">
            <a:extLst>
              <a:ext uri="{FF2B5EF4-FFF2-40B4-BE49-F238E27FC236}">
                <a16:creationId xmlns:a16="http://schemas.microsoft.com/office/drawing/2014/main" id="{F57F75D7-0465-1BEA-2781-F891D4938C63}"/>
              </a:ext>
            </a:extLst>
          </p:cNvPr>
          <p:cNvPicPr>
            <a:picLocks noGrp="1" noChangeAspect="1"/>
          </p:cNvPicPr>
          <p:nvPr>
            <p:ph idx="1"/>
          </p:nvPr>
        </p:nvPicPr>
        <p:blipFill>
          <a:blip r:embed="rId2"/>
          <a:stretch>
            <a:fillRect/>
          </a:stretch>
        </p:blipFill>
        <p:spPr>
          <a:xfrm>
            <a:off x="1151115" y="2286001"/>
            <a:ext cx="8677821" cy="1844037"/>
          </a:xfrm>
          <a:prstGeom prst="rect">
            <a:avLst/>
          </a:prstGeom>
        </p:spPr>
      </p:pic>
    </p:spTree>
    <p:extLst>
      <p:ext uri="{BB962C8B-B14F-4D97-AF65-F5344CB8AC3E}">
        <p14:creationId xmlns:p14="http://schemas.microsoft.com/office/powerpoint/2010/main" val="69007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C02A1-67E7-BA39-790E-116870EE7872}"/>
              </a:ext>
            </a:extLst>
          </p:cNvPr>
          <p:cNvSpPr>
            <a:spLocks noGrp="1"/>
          </p:cNvSpPr>
          <p:nvPr>
            <p:ph type="title"/>
          </p:nvPr>
        </p:nvSpPr>
        <p:spPr/>
        <p:txBody>
          <a:bodyPr/>
          <a:lstStyle/>
          <a:p>
            <a:pPr algn="ctr"/>
            <a:r>
              <a:rPr lang="fr-FR" dirty="0"/>
              <a:t>Exercice 2</a:t>
            </a:r>
          </a:p>
        </p:txBody>
      </p:sp>
      <p:sp>
        <p:nvSpPr>
          <p:cNvPr id="3" name="Espace réservé du contenu 2">
            <a:extLst>
              <a:ext uri="{FF2B5EF4-FFF2-40B4-BE49-F238E27FC236}">
                <a16:creationId xmlns:a16="http://schemas.microsoft.com/office/drawing/2014/main" id="{710F2650-D00B-C9C2-AA99-E94E1FD94C36}"/>
              </a:ext>
            </a:extLst>
          </p:cNvPr>
          <p:cNvSpPr>
            <a:spLocks noGrp="1"/>
          </p:cNvSpPr>
          <p:nvPr>
            <p:ph idx="1"/>
          </p:nvPr>
        </p:nvSpPr>
        <p:spPr/>
        <p:txBody>
          <a:bodyPr>
            <a:normAutofit lnSpcReduction="10000"/>
          </a:bodyPr>
          <a:lstStyle/>
          <a:p>
            <a:r>
              <a:rPr lang="fr-FR" dirty="0"/>
              <a:t>Créer un objet Dresseur </a:t>
            </a:r>
          </a:p>
          <a:p>
            <a:r>
              <a:rPr lang="fr-FR" dirty="0"/>
              <a:t>Avec pour attribut : </a:t>
            </a:r>
          </a:p>
          <a:p>
            <a:pPr lvl="1"/>
            <a:r>
              <a:rPr lang="fr-FR" dirty="0"/>
              <a:t>Nom en texte</a:t>
            </a:r>
          </a:p>
          <a:p>
            <a:pPr lvl="1"/>
            <a:r>
              <a:rPr lang="fr-FR" dirty="0"/>
              <a:t>Prénom en texte</a:t>
            </a:r>
          </a:p>
          <a:p>
            <a:pPr lvl="1"/>
            <a:r>
              <a:rPr lang="fr-FR" dirty="0"/>
              <a:t>Une équipe de Pokémons</a:t>
            </a:r>
          </a:p>
          <a:p>
            <a:r>
              <a:rPr lang="fr-FR" dirty="0"/>
              <a:t>Puis comme comportements : </a:t>
            </a:r>
          </a:p>
          <a:p>
            <a:pPr lvl="1"/>
            <a:r>
              <a:rPr lang="fr-FR" dirty="0"/>
              <a:t>Recruter des Pokémons </a:t>
            </a:r>
          </a:p>
          <a:p>
            <a:r>
              <a:rPr lang="fr-FR" dirty="0"/>
              <a:t>Mettez en place les guetteurs et </a:t>
            </a:r>
            <a:r>
              <a:rPr lang="fr-FR" dirty="0" err="1"/>
              <a:t>setteurs</a:t>
            </a:r>
            <a:r>
              <a:rPr lang="fr-FR" dirty="0"/>
              <a:t> pour nom, prénom</a:t>
            </a:r>
          </a:p>
          <a:p>
            <a:r>
              <a:rPr lang="fr-FR" dirty="0"/>
              <a:t>Faire une instanciation de deux dresseurs avec chacun une équipe de Pokémons   </a:t>
            </a:r>
          </a:p>
          <a:p>
            <a:r>
              <a:rPr lang="fr-FR" dirty="0"/>
              <a:t>Afficher le nom et prénom avec </a:t>
            </a:r>
            <a:r>
              <a:rPr lang="fr-FR" dirty="0" err="1"/>
              <a:t>sysout</a:t>
            </a:r>
            <a:endParaRPr lang="fr-FR" dirty="0"/>
          </a:p>
        </p:txBody>
      </p:sp>
    </p:spTree>
    <p:extLst>
      <p:ext uri="{BB962C8B-B14F-4D97-AF65-F5344CB8AC3E}">
        <p14:creationId xmlns:p14="http://schemas.microsoft.com/office/powerpoint/2010/main" val="226011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5F0FE-0176-07A5-999F-EBCABFEE1B47}"/>
              </a:ext>
            </a:extLst>
          </p:cNvPr>
          <p:cNvSpPr>
            <a:spLocks noGrp="1"/>
          </p:cNvSpPr>
          <p:nvPr>
            <p:ph type="title"/>
          </p:nvPr>
        </p:nvSpPr>
        <p:spPr>
          <a:xfrm>
            <a:off x="1797666" y="2768600"/>
            <a:ext cx="8596668" cy="1320800"/>
          </a:xfrm>
        </p:spPr>
        <p:txBody>
          <a:bodyPr/>
          <a:lstStyle/>
          <a:p>
            <a:r>
              <a:rPr lang="fr-FR" dirty="0"/>
              <a:t>Introduction</a:t>
            </a:r>
          </a:p>
        </p:txBody>
      </p:sp>
    </p:spTree>
    <p:extLst>
      <p:ext uri="{BB962C8B-B14F-4D97-AF65-F5344CB8AC3E}">
        <p14:creationId xmlns:p14="http://schemas.microsoft.com/office/powerpoint/2010/main" val="658561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2F967-B75C-AEDD-2F65-783CC5A07B47}"/>
              </a:ext>
            </a:extLst>
          </p:cNvPr>
          <p:cNvSpPr>
            <a:spLocks noGrp="1"/>
          </p:cNvSpPr>
          <p:nvPr>
            <p:ph type="title"/>
          </p:nvPr>
        </p:nvSpPr>
        <p:spPr>
          <a:xfrm>
            <a:off x="677334" y="609600"/>
            <a:ext cx="2938468" cy="3208334"/>
          </a:xfrm>
        </p:spPr>
        <p:txBody>
          <a:bodyPr anchor="ctr">
            <a:normAutofit/>
          </a:bodyPr>
          <a:lstStyle/>
          <a:p>
            <a:r>
              <a:rPr lang="fr-FR" dirty="0"/>
              <a:t>Méthode globale</a:t>
            </a:r>
          </a:p>
        </p:txBody>
      </p:sp>
      <p:sp>
        <p:nvSpPr>
          <p:cNvPr id="3" name="Espace réservé du contenu 2">
            <a:extLst>
              <a:ext uri="{FF2B5EF4-FFF2-40B4-BE49-F238E27FC236}">
                <a16:creationId xmlns:a16="http://schemas.microsoft.com/office/drawing/2014/main" id="{561411D8-C63E-BA0F-046E-C7787F573E50}"/>
              </a:ext>
            </a:extLst>
          </p:cNvPr>
          <p:cNvSpPr>
            <a:spLocks noGrp="1"/>
          </p:cNvSpPr>
          <p:nvPr>
            <p:ph idx="1"/>
          </p:nvPr>
        </p:nvSpPr>
        <p:spPr>
          <a:xfrm>
            <a:off x="3846889" y="609602"/>
            <a:ext cx="5424112" cy="3208334"/>
          </a:xfrm>
        </p:spPr>
        <p:txBody>
          <a:bodyPr>
            <a:normAutofit fontScale="85000" lnSpcReduction="20000"/>
          </a:bodyPr>
          <a:lstStyle/>
          <a:p>
            <a:pPr>
              <a:lnSpc>
                <a:spcPct val="150000"/>
              </a:lnSpc>
            </a:pPr>
            <a:r>
              <a:rPr lang="fr-FR" dirty="0"/>
              <a:t>L’ intérêt majeur de cette méthode est que la JVM l'appelle implicitement à chaque endroit où elle a besoin d'une représentation textuelle d'un objet. Ainsi, par exemple, le code « </a:t>
            </a:r>
            <a:r>
              <a:rPr lang="fr-FR" dirty="0" err="1"/>
              <a:t>System.out.println</a:t>
            </a:r>
            <a:r>
              <a:rPr lang="fr-FR" dirty="0"/>
              <a:t>(</a:t>
            </a:r>
            <a:r>
              <a:rPr lang="fr-FR" dirty="0" err="1"/>
              <a:t>gerard</a:t>
            </a:r>
            <a:r>
              <a:rPr lang="fr-FR" dirty="0"/>
              <a:t>); » devrait être invalide car la méthode « </a:t>
            </a:r>
            <a:r>
              <a:rPr lang="fr-FR" dirty="0" err="1"/>
              <a:t>System.out.println</a:t>
            </a:r>
            <a:r>
              <a:rPr lang="fr-FR" dirty="0"/>
              <a:t> » attend une chaîne de caractères en paramètre. Cependant, elle est valide en pratique, car la JVM ajoute implicitement l'appel à la méthode </a:t>
            </a:r>
            <a:r>
              <a:rPr lang="fr-FR" dirty="0" err="1"/>
              <a:t>toString</a:t>
            </a:r>
            <a:r>
              <a:rPr lang="fr-FR" dirty="0"/>
              <a:t>() sans que l'on n'ait rien demandé: « </a:t>
            </a:r>
            <a:r>
              <a:rPr lang="fr-FR" dirty="0" err="1"/>
              <a:t>System.out.println</a:t>
            </a:r>
            <a:r>
              <a:rPr lang="fr-FR" dirty="0"/>
              <a:t>(</a:t>
            </a:r>
            <a:r>
              <a:rPr lang="fr-FR" dirty="0" err="1"/>
              <a:t>gerard.toString</a:t>
            </a:r>
            <a:r>
              <a:rPr lang="fr-FR" dirty="0"/>
              <a:t>()); »</a:t>
            </a:r>
          </a:p>
        </p:txBody>
      </p:sp>
      <p:pic>
        <p:nvPicPr>
          <p:cNvPr id="8" name="Image 7" descr="Une image contenant texte&#10;&#10;Description générée automatiquement">
            <a:extLst>
              <a:ext uri="{FF2B5EF4-FFF2-40B4-BE49-F238E27FC236}">
                <a16:creationId xmlns:a16="http://schemas.microsoft.com/office/drawing/2014/main" id="{0C37D50C-52CB-D0E8-9D0C-29C34F233B87}"/>
              </a:ext>
            </a:extLst>
          </p:cNvPr>
          <p:cNvPicPr>
            <a:picLocks noChangeAspect="1"/>
          </p:cNvPicPr>
          <p:nvPr/>
        </p:nvPicPr>
        <p:blipFill>
          <a:blip r:embed="rId2"/>
          <a:stretch>
            <a:fillRect/>
          </a:stretch>
        </p:blipFill>
        <p:spPr>
          <a:xfrm>
            <a:off x="677333" y="3817933"/>
            <a:ext cx="8593667" cy="2212869"/>
          </a:xfrm>
          <a:prstGeom prst="rect">
            <a:avLst/>
          </a:prstGeom>
        </p:spPr>
      </p:pic>
    </p:spTree>
    <p:extLst>
      <p:ext uri="{BB962C8B-B14F-4D97-AF65-F5344CB8AC3E}">
        <p14:creationId xmlns:p14="http://schemas.microsoft.com/office/powerpoint/2010/main" val="372862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339978C0-8486-AC68-876D-7AC96D28266D}"/>
              </a:ext>
            </a:extLst>
          </p:cNvPr>
          <p:cNvPicPr>
            <a:picLocks noGrp="1" noChangeAspect="1"/>
          </p:cNvPicPr>
          <p:nvPr>
            <p:ph idx="1"/>
          </p:nvPr>
        </p:nvPicPr>
        <p:blipFill>
          <a:blip r:embed="rId2"/>
          <a:stretch>
            <a:fillRect/>
          </a:stretch>
        </p:blipFill>
        <p:spPr>
          <a:xfrm>
            <a:off x="677334" y="550258"/>
            <a:ext cx="8596668" cy="1352986"/>
          </a:xfrm>
        </p:spPr>
      </p:pic>
      <p:pic>
        <p:nvPicPr>
          <p:cNvPr id="7" name="Image 6">
            <a:extLst>
              <a:ext uri="{FF2B5EF4-FFF2-40B4-BE49-F238E27FC236}">
                <a16:creationId xmlns:a16="http://schemas.microsoft.com/office/drawing/2014/main" id="{306539A5-1AB6-FC25-9A7E-7BCC7D012340}"/>
              </a:ext>
            </a:extLst>
          </p:cNvPr>
          <p:cNvPicPr>
            <a:picLocks noChangeAspect="1"/>
          </p:cNvPicPr>
          <p:nvPr/>
        </p:nvPicPr>
        <p:blipFill>
          <a:blip r:embed="rId3"/>
          <a:stretch>
            <a:fillRect/>
          </a:stretch>
        </p:blipFill>
        <p:spPr>
          <a:xfrm>
            <a:off x="677334" y="5034280"/>
            <a:ext cx="8623920" cy="897890"/>
          </a:xfrm>
          <a:prstGeom prst="rect">
            <a:avLst/>
          </a:prstGeom>
        </p:spPr>
      </p:pic>
      <p:sp>
        <p:nvSpPr>
          <p:cNvPr id="10" name="Content Placeholder 9">
            <a:extLst>
              <a:ext uri="{FF2B5EF4-FFF2-40B4-BE49-F238E27FC236}">
                <a16:creationId xmlns:a16="http://schemas.microsoft.com/office/drawing/2014/main" id="{726B888C-6242-F3DA-309D-E6AA1DFDB8A4}"/>
              </a:ext>
            </a:extLst>
          </p:cNvPr>
          <p:cNvSpPr txBox="1">
            <a:spLocks/>
          </p:cNvSpPr>
          <p:nvPr/>
        </p:nvSpPr>
        <p:spPr>
          <a:xfrm>
            <a:off x="677334" y="2680484"/>
            <a:ext cx="8596668" cy="15765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pPr>
            <a:r>
              <a:rPr lang="fr-FR" dirty="0"/>
              <a:t>C'est complètement normal. Même si s1 et s2 contiennent la même chaîne de caractères, il s'agit bien de deux objets différents (dont le tableau de caractères dont ils sont constitués est le même). Si l'on veut faire une comparaison </a:t>
            </a:r>
            <a:r>
              <a:rPr lang="fr-FR" i="1" dirty="0"/>
              <a:t>sémantique</a:t>
            </a:r>
            <a:r>
              <a:rPr lang="fr-FR" dirty="0"/>
              <a:t> des chaînes de caractères (c'est-à-dire comparer les caractères dont elles sont constituées), il faut utiliser la méthode </a:t>
            </a:r>
            <a:r>
              <a:rPr lang="fr-FR" dirty="0" err="1"/>
              <a:t>equals</a:t>
            </a:r>
            <a:r>
              <a:rPr lang="fr-FR" dirty="0"/>
              <a:t>().</a:t>
            </a:r>
            <a:endParaRPr lang="en-US" dirty="0"/>
          </a:p>
        </p:txBody>
      </p:sp>
    </p:spTree>
    <p:extLst>
      <p:ext uri="{BB962C8B-B14F-4D97-AF65-F5344CB8AC3E}">
        <p14:creationId xmlns:p14="http://schemas.microsoft.com/office/powerpoint/2010/main" val="297700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676A0C93-EB26-955E-A299-FAB68648D50F}"/>
              </a:ext>
            </a:extLst>
          </p:cNvPr>
          <p:cNvSpPr txBox="1">
            <a:spLocks/>
          </p:cNvSpPr>
          <p:nvPr/>
        </p:nvSpPr>
        <p:spPr>
          <a:xfrm>
            <a:off x="677333" y="1121410"/>
            <a:ext cx="8596668" cy="15811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pPr>
            <a:r>
              <a:rPr lang="fr-FR" sz="1400" dirty="0"/>
              <a:t>Le fonctionnement de cette comparaison sémantique n'est pas magique. Java ne peut pas deviner tout seul ce que veut dire le fait d'être égal pour des objets d'une certaine classe. Cette méthode </a:t>
            </a:r>
            <a:r>
              <a:rPr lang="fr-FR" sz="1400" dirty="0" err="1"/>
              <a:t>equals</a:t>
            </a:r>
            <a:r>
              <a:rPr lang="fr-FR" sz="1400" dirty="0"/>
              <a:t>() doit donc être écrite explicitement pour chaque classe pour laquelle on a besoin d'une comparaison sémantique (elle l'est dans la classe String() par exemple). Si l'on veut par exemple spécifier que deux pangolins sont égaux si et seulement s'ils ont le même nom, il faudra définir cette méthode dans la classe Pangolin, de la manière suivante.</a:t>
            </a:r>
            <a:endParaRPr lang="en-US" sz="1400" dirty="0"/>
          </a:p>
        </p:txBody>
      </p:sp>
      <p:pic>
        <p:nvPicPr>
          <p:cNvPr id="6" name="Image 5" descr="Une image contenant texte&#10;&#10;Description générée automatiquement">
            <a:extLst>
              <a:ext uri="{FF2B5EF4-FFF2-40B4-BE49-F238E27FC236}">
                <a16:creationId xmlns:a16="http://schemas.microsoft.com/office/drawing/2014/main" id="{F248C07D-F9C0-97BD-2A99-6FB5D60A3CC9}"/>
              </a:ext>
            </a:extLst>
          </p:cNvPr>
          <p:cNvPicPr>
            <a:picLocks noChangeAspect="1"/>
          </p:cNvPicPr>
          <p:nvPr/>
        </p:nvPicPr>
        <p:blipFill>
          <a:blip r:embed="rId2"/>
          <a:stretch>
            <a:fillRect/>
          </a:stretch>
        </p:blipFill>
        <p:spPr>
          <a:xfrm>
            <a:off x="677333" y="3535679"/>
            <a:ext cx="8690101" cy="1564641"/>
          </a:xfrm>
          <a:prstGeom prst="rect">
            <a:avLst/>
          </a:prstGeom>
        </p:spPr>
      </p:pic>
    </p:spTree>
    <p:extLst>
      <p:ext uri="{BB962C8B-B14F-4D97-AF65-F5344CB8AC3E}">
        <p14:creationId xmlns:p14="http://schemas.microsoft.com/office/powerpoint/2010/main" val="181835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CF779-4602-945E-B2C7-5856AE061D29}"/>
              </a:ext>
            </a:extLst>
          </p:cNvPr>
          <p:cNvSpPr>
            <a:spLocks noGrp="1"/>
          </p:cNvSpPr>
          <p:nvPr>
            <p:ph type="title"/>
          </p:nvPr>
        </p:nvSpPr>
        <p:spPr/>
        <p:txBody>
          <a:bodyPr/>
          <a:lstStyle/>
          <a:p>
            <a:pPr algn="ctr"/>
            <a:r>
              <a:rPr lang="fr-FR" dirty="0"/>
              <a:t>Énumération</a:t>
            </a:r>
          </a:p>
        </p:txBody>
      </p:sp>
      <p:pic>
        <p:nvPicPr>
          <p:cNvPr id="5" name="Image 4">
            <a:extLst>
              <a:ext uri="{FF2B5EF4-FFF2-40B4-BE49-F238E27FC236}">
                <a16:creationId xmlns:a16="http://schemas.microsoft.com/office/drawing/2014/main" id="{BD539FC1-A174-123B-463E-62E1BC5CB2E8}"/>
              </a:ext>
            </a:extLst>
          </p:cNvPr>
          <p:cNvPicPr>
            <a:picLocks noChangeAspect="1"/>
          </p:cNvPicPr>
          <p:nvPr/>
        </p:nvPicPr>
        <p:blipFill>
          <a:blip r:embed="rId2"/>
          <a:stretch>
            <a:fillRect/>
          </a:stretch>
        </p:blipFill>
        <p:spPr>
          <a:xfrm>
            <a:off x="677334" y="3502660"/>
            <a:ext cx="8596668" cy="1301488"/>
          </a:xfrm>
          <a:prstGeom prst="rect">
            <a:avLst/>
          </a:prstGeom>
        </p:spPr>
      </p:pic>
      <p:sp>
        <p:nvSpPr>
          <p:cNvPr id="7" name="Espace réservé du contenu 6">
            <a:extLst>
              <a:ext uri="{FF2B5EF4-FFF2-40B4-BE49-F238E27FC236}">
                <a16:creationId xmlns:a16="http://schemas.microsoft.com/office/drawing/2014/main" id="{9AFE0341-9DCB-19B0-5514-B112AEB8F80A}"/>
              </a:ext>
            </a:extLst>
          </p:cNvPr>
          <p:cNvSpPr>
            <a:spLocks noGrp="1"/>
          </p:cNvSpPr>
          <p:nvPr>
            <p:ph idx="1"/>
          </p:nvPr>
        </p:nvSpPr>
        <p:spPr>
          <a:xfrm>
            <a:off x="677334" y="2160589"/>
            <a:ext cx="8596668" cy="1027111"/>
          </a:xfrm>
        </p:spPr>
        <p:txBody>
          <a:bodyPr/>
          <a:lstStyle/>
          <a:p>
            <a:r>
              <a:rPr lang="fr-FR" dirty="0"/>
              <a:t>Les énumérations sont des listes fixes avec une instanciation simple et un appelle tous aussi simple.</a:t>
            </a:r>
          </a:p>
        </p:txBody>
      </p:sp>
      <p:pic>
        <p:nvPicPr>
          <p:cNvPr id="11" name="Image 10">
            <a:extLst>
              <a:ext uri="{FF2B5EF4-FFF2-40B4-BE49-F238E27FC236}">
                <a16:creationId xmlns:a16="http://schemas.microsoft.com/office/drawing/2014/main" id="{017086A8-BFEB-51AB-4FA1-C9F3C57A1251}"/>
              </a:ext>
            </a:extLst>
          </p:cNvPr>
          <p:cNvPicPr>
            <a:picLocks noChangeAspect="1"/>
          </p:cNvPicPr>
          <p:nvPr/>
        </p:nvPicPr>
        <p:blipFill>
          <a:blip r:embed="rId3"/>
          <a:stretch>
            <a:fillRect/>
          </a:stretch>
        </p:blipFill>
        <p:spPr>
          <a:xfrm>
            <a:off x="677334" y="5026660"/>
            <a:ext cx="8596668" cy="1301488"/>
          </a:xfrm>
          <a:prstGeom prst="rect">
            <a:avLst/>
          </a:prstGeom>
        </p:spPr>
      </p:pic>
    </p:spTree>
    <p:extLst>
      <p:ext uri="{BB962C8B-B14F-4D97-AF65-F5344CB8AC3E}">
        <p14:creationId xmlns:p14="http://schemas.microsoft.com/office/powerpoint/2010/main" val="103735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403A1-A7FF-C929-E742-1F8A0F5CC72D}"/>
              </a:ext>
            </a:extLst>
          </p:cNvPr>
          <p:cNvSpPr>
            <a:spLocks noGrp="1"/>
          </p:cNvSpPr>
          <p:nvPr>
            <p:ph type="title"/>
          </p:nvPr>
        </p:nvSpPr>
        <p:spPr/>
        <p:txBody>
          <a:bodyPr/>
          <a:lstStyle/>
          <a:p>
            <a:pPr algn="ctr"/>
            <a:r>
              <a:rPr lang="fr-FR" dirty="0"/>
              <a:t>Exercice 3</a:t>
            </a:r>
          </a:p>
        </p:txBody>
      </p:sp>
      <p:sp>
        <p:nvSpPr>
          <p:cNvPr id="3" name="Espace réservé du contenu 2">
            <a:extLst>
              <a:ext uri="{FF2B5EF4-FFF2-40B4-BE49-F238E27FC236}">
                <a16:creationId xmlns:a16="http://schemas.microsoft.com/office/drawing/2014/main" id="{88E97E6B-5697-BD0E-C813-F6B9EE331ADE}"/>
              </a:ext>
            </a:extLst>
          </p:cNvPr>
          <p:cNvSpPr>
            <a:spLocks noGrp="1"/>
          </p:cNvSpPr>
          <p:nvPr>
            <p:ph idx="1"/>
          </p:nvPr>
        </p:nvSpPr>
        <p:spPr/>
        <p:txBody>
          <a:bodyPr/>
          <a:lstStyle/>
          <a:p>
            <a:r>
              <a:rPr lang="fr-FR" dirty="0"/>
              <a:t>En prenant le projet actuel ajouter au Pokémon un type Pokémon.</a:t>
            </a:r>
          </a:p>
          <a:p>
            <a:r>
              <a:rPr lang="fr-FR" dirty="0"/>
              <a:t>Le type Pokémon sera une liste que vous aurez définie.</a:t>
            </a:r>
          </a:p>
          <a:p>
            <a:r>
              <a:rPr lang="fr-FR" dirty="0"/>
              <a:t>Vous ferez une classe Combat avec une méthode qui fera affronté deux Pokémons. Le combat s’arrête lorsqu’un des Pokémons meurt. Ce combat se déroulera avec un système de tour par tour. A chaque tour vous afficherez les PV restant et les dégâts subis lors du tour. </a:t>
            </a:r>
          </a:p>
          <a:p>
            <a:endParaRPr lang="fr-FR" dirty="0"/>
          </a:p>
        </p:txBody>
      </p:sp>
    </p:spTree>
    <p:extLst>
      <p:ext uri="{BB962C8B-B14F-4D97-AF65-F5344CB8AC3E}">
        <p14:creationId xmlns:p14="http://schemas.microsoft.com/office/powerpoint/2010/main" val="252800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2322B-D90D-62FE-482A-45300B384D84}"/>
              </a:ext>
            </a:extLst>
          </p:cNvPr>
          <p:cNvSpPr>
            <a:spLocks noGrp="1"/>
          </p:cNvSpPr>
          <p:nvPr>
            <p:ph type="title"/>
          </p:nvPr>
        </p:nvSpPr>
        <p:spPr/>
        <p:txBody>
          <a:bodyPr/>
          <a:lstStyle/>
          <a:p>
            <a:pPr algn="ctr"/>
            <a:r>
              <a:rPr lang="fr-FR" sz="3600" dirty="0"/>
              <a:t>Héritage</a:t>
            </a:r>
            <a:endParaRPr lang="fr-FR" dirty="0"/>
          </a:p>
        </p:txBody>
      </p:sp>
      <p:sp>
        <p:nvSpPr>
          <p:cNvPr id="3" name="Espace réservé du contenu 2">
            <a:extLst>
              <a:ext uri="{FF2B5EF4-FFF2-40B4-BE49-F238E27FC236}">
                <a16:creationId xmlns:a16="http://schemas.microsoft.com/office/drawing/2014/main" id="{3617CC6A-22F0-5A32-5115-76979ADEDF48}"/>
              </a:ext>
            </a:extLst>
          </p:cNvPr>
          <p:cNvSpPr>
            <a:spLocks noGrp="1"/>
          </p:cNvSpPr>
          <p:nvPr>
            <p:ph idx="1"/>
          </p:nvPr>
        </p:nvSpPr>
        <p:spPr/>
        <p:txBody>
          <a:bodyPr/>
          <a:lstStyle/>
          <a:p>
            <a:r>
              <a:rPr lang="fr-FR" dirty="0"/>
              <a:t>L'héritage est un concept clé de la programmation orientée objet (POO) en Java qui permet de créer de nouvelles classes en utilisant les caractéristiques d'une classe existante. La classe existante est "classe mère«  et la nouvelle classe est appelée "classe fille".</a:t>
            </a:r>
          </a:p>
          <a:p>
            <a:r>
              <a:rPr lang="fr-FR" dirty="0"/>
              <a:t>Ainsi ce concept de la POO permet d’utiliser les attributs de la classe dites mère et ses comportements( méthode ) </a:t>
            </a:r>
          </a:p>
          <a:p>
            <a:endParaRPr lang="fr-FR" dirty="0"/>
          </a:p>
          <a:p>
            <a:pPr marL="0" indent="0">
              <a:buNone/>
            </a:pPr>
            <a:endParaRPr lang="fr-FR" dirty="0"/>
          </a:p>
        </p:txBody>
      </p:sp>
    </p:spTree>
    <p:extLst>
      <p:ext uri="{BB962C8B-B14F-4D97-AF65-F5344CB8AC3E}">
        <p14:creationId xmlns:p14="http://schemas.microsoft.com/office/powerpoint/2010/main" val="236490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5FB39-2213-8555-B672-5B1404F65488}"/>
              </a:ext>
            </a:extLst>
          </p:cNvPr>
          <p:cNvSpPr>
            <a:spLocks noGrp="1"/>
          </p:cNvSpPr>
          <p:nvPr>
            <p:ph type="title"/>
          </p:nvPr>
        </p:nvSpPr>
        <p:spPr>
          <a:xfrm>
            <a:off x="1797666" y="2768600"/>
            <a:ext cx="8596668" cy="1320800"/>
          </a:xfrm>
        </p:spPr>
        <p:txBody>
          <a:bodyPr/>
          <a:lstStyle/>
          <a:p>
            <a:r>
              <a:rPr lang="fr-FR" dirty="0"/>
              <a:t>Programmation orientée objet</a:t>
            </a:r>
          </a:p>
        </p:txBody>
      </p:sp>
    </p:spTree>
    <p:extLst>
      <p:ext uri="{BB962C8B-B14F-4D97-AF65-F5344CB8AC3E}">
        <p14:creationId xmlns:p14="http://schemas.microsoft.com/office/powerpoint/2010/main" val="406355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DBAC2-D435-D0C5-FE05-AEC1BB900D89}"/>
              </a:ext>
            </a:extLst>
          </p:cNvPr>
          <p:cNvSpPr>
            <a:spLocks noGrp="1"/>
          </p:cNvSpPr>
          <p:nvPr>
            <p:ph type="title"/>
          </p:nvPr>
        </p:nvSpPr>
        <p:spPr/>
        <p:txBody>
          <a:bodyPr/>
          <a:lstStyle/>
          <a:p>
            <a:pPr algn="ctr"/>
            <a:r>
              <a:rPr lang="fr-FR" dirty="0"/>
              <a:t>Principes</a:t>
            </a:r>
          </a:p>
        </p:txBody>
      </p:sp>
      <p:sp>
        <p:nvSpPr>
          <p:cNvPr id="3" name="Espace réservé du contenu 2">
            <a:extLst>
              <a:ext uri="{FF2B5EF4-FFF2-40B4-BE49-F238E27FC236}">
                <a16:creationId xmlns:a16="http://schemas.microsoft.com/office/drawing/2014/main" id="{8CD85A52-26C2-693E-EF52-B825C40A5621}"/>
              </a:ext>
            </a:extLst>
          </p:cNvPr>
          <p:cNvSpPr>
            <a:spLocks noGrp="1"/>
          </p:cNvSpPr>
          <p:nvPr>
            <p:ph idx="1"/>
          </p:nvPr>
        </p:nvSpPr>
        <p:spPr/>
        <p:txBody>
          <a:bodyPr>
            <a:normAutofit fontScale="92500" lnSpcReduction="10000"/>
          </a:bodyPr>
          <a:lstStyle/>
          <a:p>
            <a:r>
              <a:rPr lang="fr-FR" dirty="0"/>
              <a:t>Contrairement à la programmation procédurale qui repose sur des séries d’instructions et de logique, la programmation orientée objet est un style de programmation qui s’articule autour d’objets</a:t>
            </a:r>
          </a:p>
          <a:p>
            <a:r>
              <a:rPr lang="fr-FR" dirty="0"/>
              <a:t>Un objet est défini par son état (les données qu'il représente) et ses comportements (les actions qui peuvent lui être appliquées). Quelques notions fondamentales, présentées dans la suite de ce cours sont les classes et objets, l'encapsulation, l'héritage et le polymorphisme.</a:t>
            </a:r>
          </a:p>
          <a:p>
            <a:pPr>
              <a:buFont typeface="Arial" panose="020B0604020202020204" pitchFamily="34" charset="0"/>
              <a:buChar char="•"/>
            </a:pPr>
            <a:r>
              <a:rPr lang="fr-FR" dirty="0"/>
              <a:t>Elle traduit un univers complexe en de petits ensembles simples et autonomes (Objets),</a:t>
            </a:r>
          </a:p>
          <a:p>
            <a:pPr>
              <a:buFont typeface="Arial" panose="020B0604020202020204" pitchFamily="34" charset="0"/>
              <a:buChar char="•"/>
            </a:pPr>
            <a:r>
              <a:rPr lang="fr-FR" dirty="0"/>
              <a:t>Elle permet de sécuriser nos données en définissant des règles d’accès et de modifications,</a:t>
            </a:r>
          </a:p>
          <a:p>
            <a:pPr>
              <a:buFont typeface="Arial" panose="020B0604020202020204" pitchFamily="34" charset="0"/>
              <a:buChar char="•"/>
            </a:pPr>
            <a:r>
              <a:rPr lang="fr-FR" dirty="0"/>
              <a:t>Elle permet de travailler à plusieurs sur un même projet composé de plusieurs briques.</a:t>
            </a:r>
          </a:p>
        </p:txBody>
      </p:sp>
    </p:spTree>
    <p:extLst>
      <p:ext uri="{BB962C8B-B14F-4D97-AF65-F5344CB8AC3E}">
        <p14:creationId xmlns:p14="http://schemas.microsoft.com/office/powerpoint/2010/main" val="11866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36BE7F-1D26-84D9-0CBC-11C4502E5DA0}"/>
              </a:ext>
            </a:extLst>
          </p:cNvPr>
          <p:cNvSpPr>
            <a:spLocks noGrp="1"/>
          </p:cNvSpPr>
          <p:nvPr>
            <p:ph type="title"/>
          </p:nvPr>
        </p:nvSpPr>
        <p:spPr/>
        <p:txBody>
          <a:bodyPr/>
          <a:lstStyle/>
          <a:p>
            <a:pPr algn="ctr"/>
            <a:r>
              <a:rPr lang="fr-FR" dirty="0"/>
              <a:t>Classe et objet</a:t>
            </a:r>
          </a:p>
        </p:txBody>
      </p:sp>
      <p:sp>
        <p:nvSpPr>
          <p:cNvPr id="3" name="Espace réservé du contenu 2">
            <a:extLst>
              <a:ext uri="{FF2B5EF4-FFF2-40B4-BE49-F238E27FC236}">
                <a16:creationId xmlns:a16="http://schemas.microsoft.com/office/drawing/2014/main" id="{B785AA06-EB69-DF04-7E85-E4243FB31858}"/>
              </a:ext>
            </a:extLst>
          </p:cNvPr>
          <p:cNvSpPr>
            <a:spLocks noGrp="1"/>
          </p:cNvSpPr>
          <p:nvPr>
            <p:ph idx="1"/>
          </p:nvPr>
        </p:nvSpPr>
        <p:spPr/>
        <p:txBody>
          <a:bodyPr/>
          <a:lstStyle/>
          <a:p>
            <a:r>
              <a:rPr lang="fr-FR" dirty="0"/>
              <a:t>L'</a:t>
            </a:r>
            <a:r>
              <a:rPr lang="fr-FR" b="1" dirty="0"/>
              <a:t>objet</a:t>
            </a:r>
            <a:r>
              <a:rPr lang="fr-FR" dirty="0"/>
              <a:t> est la notion centrale en POO. Un objet est caractérisé par :</a:t>
            </a:r>
          </a:p>
          <a:p>
            <a:pPr lvl="1"/>
            <a:r>
              <a:rPr lang="fr-FR" dirty="0"/>
              <a:t>un état (les valeurs de ses </a:t>
            </a:r>
            <a:r>
              <a:rPr lang="fr-FR" i="1" dirty="0"/>
              <a:t>attributs</a:t>
            </a:r>
            <a:r>
              <a:rPr lang="fr-FR" dirty="0"/>
              <a:t>) ;</a:t>
            </a:r>
          </a:p>
          <a:p>
            <a:pPr lvl="1"/>
            <a:r>
              <a:rPr lang="fr-FR" dirty="0"/>
              <a:t>un comportement (les </a:t>
            </a:r>
            <a:r>
              <a:rPr lang="fr-FR" i="1" dirty="0"/>
              <a:t>méthodes</a:t>
            </a:r>
            <a:r>
              <a:rPr lang="fr-FR" dirty="0"/>
              <a:t> pouvant lui être appliquées), des services que l'objet peut nous rendre ;</a:t>
            </a:r>
          </a:p>
          <a:p>
            <a:pPr lvl="1"/>
            <a:r>
              <a:rPr lang="fr-FR" dirty="0"/>
              <a:t>une identité (par exemple une adresse en mémoire).</a:t>
            </a:r>
          </a:p>
          <a:p>
            <a:r>
              <a:rPr lang="fr-FR" dirty="0"/>
              <a:t>Un objet n'a de « réalité » qu'à l'exécution du programme. On accède à un objet par l'intermédiaire d'une référence (en Anglais, </a:t>
            </a:r>
            <a:r>
              <a:rPr lang="fr-FR" i="1" dirty="0" err="1"/>
              <a:t>handle</a:t>
            </a:r>
            <a:r>
              <a:rPr lang="fr-FR" dirty="0"/>
              <a:t>, ce qui signifie littéralement « poignée »), qui a beaucoup de points communs avec un pointeur C. L'instruction Java new sert à créer un objet. Cette instruction réserve l'espace mémoire nécessaire, initialise les attributs de l'objet créé et renvoie la référence.</a:t>
            </a:r>
          </a:p>
        </p:txBody>
      </p:sp>
    </p:spTree>
    <p:extLst>
      <p:ext uri="{BB962C8B-B14F-4D97-AF65-F5344CB8AC3E}">
        <p14:creationId xmlns:p14="http://schemas.microsoft.com/office/powerpoint/2010/main" val="3916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436-38A3-FB09-3C48-1357A1A7F131}"/>
              </a:ext>
            </a:extLst>
          </p:cNvPr>
          <p:cNvSpPr>
            <a:spLocks noGrp="1"/>
          </p:cNvSpPr>
          <p:nvPr>
            <p:ph type="title"/>
          </p:nvPr>
        </p:nvSpPr>
        <p:spPr/>
        <p:txBody>
          <a:bodyPr/>
          <a:lstStyle/>
          <a:p>
            <a:pPr algn="ctr"/>
            <a:r>
              <a:rPr lang="fr-FR" dirty="0"/>
              <a:t>Création d’un objet</a:t>
            </a:r>
          </a:p>
        </p:txBody>
      </p:sp>
      <p:sp>
        <p:nvSpPr>
          <p:cNvPr id="3" name="Espace réservé du contenu 2">
            <a:extLst>
              <a:ext uri="{FF2B5EF4-FFF2-40B4-BE49-F238E27FC236}">
                <a16:creationId xmlns:a16="http://schemas.microsoft.com/office/drawing/2014/main" id="{FA49AB46-9311-75A3-BE9F-10452FB3F2DC}"/>
              </a:ext>
            </a:extLst>
          </p:cNvPr>
          <p:cNvSpPr>
            <a:spLocks noGrp="1"/>
          </p:cNvSpPr>
          <p:nvPr>
            <p:ph idx="1"/>
          </p:nvPr>
        </p:nvSpPr>
        <p:spPr/>
        <p:txBody>
          <a:bodyPr/>
          <a:lstStyle/>
          <a:p>
            <a:r>
              <a:rPr lang="fr-FR" dirty="0"/>
              <a:t>Prenons un exemple. Un pangolin est un objet qui peut être caractérisé de la manière suivante :</a:t>
            </a:r>
          </a:p>
          <a:p>
            <a:pPr lvl="1"/>
            <a:r>
              <a:rPr lang="fr-FR" dirty="0"/>
              <a:t>état : un nom, un nombre d'écailles, une position spatiale </a:t>
            </a:r>
          </a:p>
          <a:p>
            <a:pPr lvl="1"/>
            <a:r>
              <a:rPr lang="fr-FR" dirty="0"/>
              <a:t>comportement : translater, crier</a:t>
            </a:r>
          </a:p>
          <a:p>
            <a:r>
              <a:rPr lang="fr-FR" dirty="0"/>
              <a:t>Pour créer un pangolin (et pouvoir l'utiliser après), il faut déclarer une référence de type Pangolin et utiliser l'opérateur new pour créer effectivement l'objet.</a:t>
            </a:r>
          </a:p>
          <a:p>
            <a:pPr lvl="1"/>
            <a:r>
              <a:rPr lang="fr-FR" dirty="0"/>
              <a:t>Pangolin </a:t>
            </a:r>
            <a:r>
              <a:rPr lang="fr-FR" dirty="0" err="1"/>
              <a:t>gerard</a:t>
            </a:r>
            <a:r>
              <a:rPr lang="fr-FR" dirty="0"/>
              <a:t>; </a:t>
            </a:r>
            <a:r>
              <a:rPr lang="fr-FR" sz="1200" dirty="0"/>
              <a:t>// déclare une référence de type Pangolin </a:t>
            </a:r>
          </a:p>
          <a:p>
            <a:pPr lvl="1"/>
            <a:r>
              <a:rPr lang="fr-FR" dirty="0" err="1"/>
              <a:t>gerard</a:t>
            </a:r>
            <a:r>
              <a:rPr lang="fr-FR" dirty="0"/>
              <a:t> = new Pangolin(); </a:t>
            </a:r>
            <a:r>
              <a:rPr lang="fr-FR" sz="1200" dirty="0"/>
              <a:t>// réserve la zone mémoire nécessaire et l'affecte à la référence précédente</a:t>
            </a:r>
          </a:p>
          <a:p>
            <a:r>
              <a:rPr lang="fr-FR" sz="1600" dirty="0"/>
              <a:t>La valeur par défaut d'une référence est la valeur « </a:t>
            </a:r>
            <a:r>
              <a:rPr lang="fr-FR" sz="1600" dirty="0" err="1"/>
              <a:t>null</a:t>
            </a:r>
            <a:r>
              <a:rPr lang="fr-FR" sz="1600" dirty="0"/>
              <a:t> », qui signifie approximativement que la référence ne pointe sur rien du tout.</a:t>
            </a:r>
          </a:p>
          <a:p>
            <a:pPr marL="0" indent="0">
              <a:buNone/>
            </a:pPr>
            <a:endParaRPr lang="fr-FR" sz="1400" dirty="0"/>
          </a:p>
        </p:txBody>
      </p:sp>
    </p:spTree>
    <p:extLst>
      <p:ext uri="{BB962C8B-B14F-4D97-AF65-F5344CB8AC3E}">
        <p14:creationId xmlns:p14="http://schemas.microsoft.com/office/powerpoint/2010/main" val="38572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able&#10;&#10;Description générée automatiquement">
            <a:extLst>
              <a:ext uri="{FF2B5EF4-FFF2-40B4-BE49-F238E27FC236}">
                <a16:creationId xmlns:a16="http://schemas.microsoft.com/office/drawing/2014/main" id="{3C09B915-28B0-0B33-A48B-DF1728414B35}"/>
              </a:ext>
            </a:extLst>
          </p:cNvPr>
          <p:cNvPicPr>
            <a:picLocks noGrp="1" noChangeAspect="1"/>
          </p:cNvPicPr>
          <p:nvPr>
            <p:ph idx="1"/>
          </p:nvPr>
        </p:nvPicPr>
        <p:blipFill>
          <a:blip r:embed="rId2"/>
          <a:stretch>
            <a:fillRect/>
          </a:stretch>
        </p:blipFill>
        <p:spPr>
          <a:xfrm>
            <a:off x="681163" y="1142060"/>
            <a:ext cx="10801360" cy="4293540"/>
          </a:xfrm>
          <a:prstGeom prst="rect">
            <a:avLst/>
          </a:prstGeom>
        </p:spPr>
      </p:pic>
    </p:spTree>
    <p:extLst>
      <p:ext uri="{BB962C8B-B14F-4D97-AF65-F5344CB8AC3E}">
        <p14:creationId xmlns:p14="http://schemas.microsoft.com/office/powerpoint/2010/main" val="294448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436-38A3-FB09-3C48-1357A1A7F131}"/>
              </a:ext>
            </a:extLst>
          </p:cNvPr>
          <p:cNvSpPr>
            <a:spLocks noGrp="1"/>
          </p:cNvSpPr>
          <p:nvPr>
            <p:ph type="title"/>
          </p:nvPr>
        </p:nvSpPr>
        <p:spPr/>
        <p:txBody>
          <a:bodyPr/>
          <a:lstStyle/>
          <a:p>
            <a:pPr algn="ctr"/>
            <a:r>
              <a:rPr lang="fr-FR" dirty="0"/>
              <a:t>Définition d’une classe</a:t>
            </a:r>
          </a:p>
        </p:txBody>
      </p:sp>
      <p:sp>
        <p:nvSpPr>
          <p:cNvPr id="3" name="Espace réservé du contenu 2">
            <a:extLst>
              <a:ext uri="{FF2B5EF4-FFF2-40B4-BE49-F238E27FC236}">
                <a16:creationId xmlns:a16="http://schemas.microsoft.com/office/drawing/2014/main" id="{FA49AB46-9311-75A3-BE9F-10452FB3F2DC}"/>
              </a:ext>
            </a:extLst>
          </p:cNvPr>
          <p:cNvSpPr>
            <a:spLocks noGrp="1"/>
          </p:cNvSpPr>
          <p:nvPr>
            <p:ph idx="1"/>
          </p:nvPr>
        </p:nvSpPr>
        <p:spPr/>
        <p:txBody>
          <a:bodyPr/>
          <a:lstStyle/>
          <a:p>
            <a:r>
              <a:rPr lang="fr-FR" dirty="0"/>
              <a:t>La définition d'une classe permet :</a:t>
            </a:r>
          </a:p>
          <a:p>
            <a:pPr lvl="1"/>
            <a:r>
              <a:rPr lang="fr-FR" dirty="0"/>
              <a:t>de typer des références (une classe définit un </a:t>
            </a:r>
            <a:r>
              <a:rPr lang="fr-FR" i="1" dirty="0"/>
              <a:t>type de données</a:t>
            </a:r>
            <a:r>
              <a:rPr lang="fr-FR" dirty="0"/>
              <a:t>) ;</a:t>
            </a:r>
          </a:p>
          <a:p>
            <a:pPr lvl="1"/>
            <a:r>
              <a:rPr lang="fr-FR" dirty="0"/>
              <a:t>de créer des objets (appelés </a:t>
            </a:r>
            <a:r>
              <a:rPr lang="fr-FR" i="1" dirty="0"/>
              <a:t>instances de la classe</a:t>
            </a:r>
            <a:r>
              <a:rPr lang="fr-FR" dirty="0"/>
              <a:t>) avec l'opérateur new ;</a:t>
            </a:r>
          </a:p>
          <a:p>
            <a:pPr lvl="1"/>
            <a:r>
              <a:rPr lang="fr-FR" dirty="0"/>
              <a:t>d'accéder à l'état interne avec le . (par exemple </a:t>
            </a:r>
            <a:r>
              <a:rPr lang="fr-FR" dirty="0" err="1"/>
              <a:t>gerard.x</a:t>
            </a:r>
            <a:r>
              <a:rPr lang="fr-FR" dirty="0"/>
              <a:t> = 2;) ;</a:t>
            </a:r>
          </a:p>
          <a:p>
            <a:pPr lvl="1"/>
            <a:r>
              <a:rPr lang="fr-FR" dirty="0"/>
              <a:t>d'appeler (invoquer) des méthodes avec le . (par exemple </a:t>
            </a:r>
            <a:r>
              <a:rPr lang="fr-FR" dirty="0" err="1"/>
              <a:t>gerard.crier</a:t>
            </a:r>
            <a:r>
              <a:rPr lang="fr-FR" dirty="0"/>
              <a:t>();).</a:t>
            </a:r>
          </a:p>
          <a:p>
            <a:pPr lvl="1"/>
            <a:endParaRPr lang="fr-FR" dirty="0"/>
          </a:p>
          <a:p>
            <a:pPr marL="0" indent="0">
              <a:buNone/>
            </a:pPr>
            <a:endParaRPr lang="fr-FR" sz="1400" dirty="0"/>
          </a:p>
        </p:txBody>
      </p:sp>
    </p:spTree>
    <p:extLst>
      <p:ext uri="{BB962C8B-B14F-4D97-AF65-F5344CB8AC3E}">
        <p14:creationId xmlns:p14="http://schemas.microsoft.com/office/powerpoint/2010/main" val="76270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B9EDECA8-17FB-0416-8069-D8C4CC3286F5}"/>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a:solidFill>
                  <a:schemeClr val="accent1"/>
                </a:solidFill>
                <a:latin typeface="+mj-lt"/>
                <a:ea typeface="+mj-ea"/>
                <a:cs typeface="+mj-cs"/>
              </a:rPr>
              <a:t>Classe</a:t>
            </a:r>
          </a:p>
        </p:txBody>
      </p:sp>
      <p:sp>
        <p:nvSpPr>
          <p:cNvPr id="22" name="Isosceles Triangle 21">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Espace réservé du contenu 4" descr="Une image contenant texte&#10;&#10;Description générée automatiquement">
            <a:extLst>
              <a:ext uri="{FF2B5EF4-FFF2-40B4-BE49-F238E27FC236}">
                <a16:creationId xmlns:a16="http://schemas.microsoft.com/office/drawing/2014/main" id="{288E3239-C57B-BB3C-AE39-C5791447D98A}"/>
              </a:ext>
            </a:extLst>
          </p:cNvPr>
          <p:cNvPicPr>
            <a:picLocks noGrp="1" noChangeAspect="1"/>
          </p:cNvPicPr>
          <p:nvPr>
            <p:ph idx="1"/>
          </p:nvPr>
        </p:nvPicPr>
        <p:blipFill>
          <a:blip r:embed="rId2"/>
          <a:stretch>
            <a:fillRect/>
          </a:stretch>
        </p:blipFill>
        <p:spPr>
          <a:xfrm>
            <a:off x="421187" y="1617696"/>
            <a:ext cx="5634724" cy="4127434"/>
          </a:xfrm>
          <a:prstGeom prst="rect">
            <a:avLst/>
          </a:prstGeom>
        </p:spPr>
      </p:pic>
    </p:spTree>
    <p:extLst>
      <p:ext uri="{BB962C8B-B14F-4D97-AF65-F5344CB8AC3E}">
        <p14:creationId xmlns:p14="http://schemas.microsoft.com/office/powerpoint/2010/main" val="3303366432"/>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{0B9ECA67-04FC-4343-ABA4-52205A4C6051}tf10001060</Template>
  <TotalTime>5</TotalTime>
  <Words>1199</Words>
  <Application>Microsoft Office PowerPoint</Application>
  <PresentationFormat>Grand écran</PresentationFormat>
  <Paragraphs>79</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Segoe UI</vt:lpstr>
      <vt:lpstr>Trebuchet MS</vt:lpstr>
      <vt:lpstr>Wingdings 3</vt:lpstr>
      <vt:lpstr>Facette</vt:lpstr>
      <vt:lpstr>JAVA</vt:lpstr>
      <vt:lpstr>Introduction</vt:lpstr>
      <vt:lpstr>Programmation orientée objet</vt:lpstr>
      <vt:lpstr>Principes</vt:lpstr>
      <vt:lpstr>Classe et objet</vt:lpstr>
      <vt:lpstr>Création d’un objet</vt:lpstr>
      <vt:lpstr>Présentation PowerPoint</vt:lpstr>
      <vt:lpstr>Définition d’une classe</vt:lpstr>
      <vt:lpstr>Classe</vt:lpstr>
      <vt:lpstr>Type primitifs</vt:lpstr>
      <vt:lpstr>MAVEN</vt:lpstr>
      <vt:lpstr>Bonnes pratiques ( convention) syntaxiques</vt:lpstr>
      <vt:lpstr>Exercice 1</vt:lpstr>
      <vt:lpstr>Présentation PowerPoint</vt:lpstr>
      <vt:lpstr>Encapsulation</vt:lpstr>
      <vt:lpstr>Accesseurs ( getter ),  mutateurs ( setter )</vt:lpstr>
      <vt:lpstr>Construction</vt:lpstr>
      <vt:lpstr>Nouvelle instantiation </vt:lpstr>
      <vt:lpstr>Exercice 2</vt:lpstr>
      <vt:lpstr>Méthode globale</vt:lpstr>
      <vt:lpstr>Présentation PowerPoint</vt:lpstr>
      <vt:lpstr>Présentation PowerPoint</vt:lpstr>
      <vt:lpstr>Énumération</vt:lpstr>
      <vt:lpstr>Exercice 3</vt:lpstr>
      <vt:lpstr>Héritage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Theo Geneste</dc:creator>
  <cp:lastModifiedBy>Theo Bialasik</cp:lastModifiedBy>
  <cp:revision>27</cp:revision>
  <dcterms:created xsi:type="dcterms:W3CDTF">2022-10-12T09:00:00Z</dcterms:created>
  <dcterms:modified xsi:type="dcterms:W3CDTF">2023-04-20T10:46:46Z</dcterms:modified>
</cp:coreProperties>
</file>